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1" r:id="rId3"/>
    <p:sldId id="287" r:id="rId4"/>
    <p:sldId id="263" r:id="rId5"/>
    <p:sldId id="290" r:id="rId6"/>
    <p:sldId id="288" r:id="rId7"/>
    <p:sldId id="284" r:id="rId8"/>
    <p:sldId id="285" r:id="rId9"/>
    <p:sldId id="286" r:id="rId10"/>
    <p:sldId id="264" r:id="rId11"/>
    <p:sldId id="265" r:id="rId12"/>
    <p:sldId id="274" r:id="rId13"/>
    <p:sldId id="278" r:id="rId14"/>
    <p:sldId id="280" r:id="rId15"/>
    <p:sldId id="279" r:id="rId16"/>
    <p:sldId id="266" r:id="rId17"/>
    <p:sldId id="267" r:id="rId18"/>
    <p:sldId id="268" r:id="rId19"/>
    <p:sldId id="269" r:id="rId20"/>
    <p:sldId id="270" r:id="rId21"/>
    <p:sldId id="271" r:id="rId22"/>
    <p:sldId id="291" r:id="rId23"/>
    <p:sldId id="29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7" autoAdjust="0"/>
    <p:restoredTop sz="74088" autoAdjust="0"/>
  </p:normalViewPr>
  <p:slideViewPr>
    <p:cSldViewPr snapToGrid="0">
      <p:cViewPr varScale="1">
        <p:scale>
          <a:sx n="65" d="100"/>
          <a:sy n="65" d="100"/>
        </p:scale>
        <p:origin x="-104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141515112"/>
        <c:axId val="-2141511400"/>
      </c:lineChart>
      <c:catAx>
        <c:axId val="-2141515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1511400"/>
        <c:crosses val="autoZero"/>
        <c:auto val="1"/>
        <c:lblAlgn val="ctr"/>
        <c:lblOffset val="100"/>
        <c:noMultiLvlLbl val="0"/>
      </c:catAx>
      <c:valAx>
        <c:axId val="-2141511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15151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141398744"/>
        <c:axId val="-2141395032"/>
      </c:barChart>
      <c:catAx>
        <c:axId val="-2141398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1395032"/>
        <c:crosses val="autoZero"/>
        <c:auto val="1"/>
        <c:lblAlgn val="ctr"/>
        <c:lblOffset val="100"/>
        <c:noMultiLvlLbl val="0"/>
      </c:catAx>
      <c:valAx>
        <c:axId val="-2141395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13987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10/17/16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4259041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Luckily, you’ve placed a lot of microphones around in the room.</a:t>
            </a:r>
          </a:p>
          <a:p>
            <a:r>
              <a:rPr lang="en-US" dirty="0" smtClean="0"/>
              <a:t>You were in a hurry, though, and just threw them out there.</a:t>
            </a:r>
          </a:p>
          <a:p>
            <a:r>
              <a:rPr lang="en-US" dirty="0" err="1" smtClean="0"/>
              <a:t>Keypoint</a:t>
            </a:r>
            <a:r>
              <a:rPr lang="en-US" dirty="0" smtClean="0"/>
              <a:t>:</a:t>
            </a:r>
            <a:r>
              <a:rPr lang="en-US" baseline="0" dirty="0" smtClean="0"/>
              <a:t> distribute microphones arbitrarily.</a:t>
            </a:r>
            <a:endParaRPr lang="en-US" dirty="0" smtClean="0"/>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23</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Things:</a:t>
            </a:r>
            <a:r>
              <a:rPr lang="en-US" baseline="0" dirty="0" smtClean="0"/>
              <a:t> </a:t>
            </a:r>
          </a:p>
          <a:p>
            <a:r>
              <a:rPr lang="en-US" baseline="0" dirty="0" smtClean="0"/>
              <a:t> - How many people at this party?</a:t>
            </a:r>
          </a:p>
          <a:p>
            <a:r>
              <a:rPr lang="en-US" baseline="0" dirty="0" smtClean="0"/>
              <a:t> - Who broke your vase?</a:t>
            </a:r>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3</a:t>
            </a:fld>
            <a:endParaRPr lang="en-US"/>
          </a:p>
        </p:txBody>
      </p:sp>
    </p:spTree>
    <p:extLst>
      <p:ext uri="{BB962C8B-B14F-4D97-AF65-F5344CB8AC3E}">
        <p14:creationId xmlns:p14="http://schemas.microsoft.com/office/powerpoint/2010/main" val="2911495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6</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10</a:t>
            </a:fld>
            <a:endParaRPr lang="en-US"/>
          </a:p>
        </p:txBody>
      </p:sp>
    </p:spTree>
    <p:extLst>
      <p:ext uri="{BB962C8B-B14F-4D97-AF65-F5344CB8AC3E}">
        <p14:creationId xmlns:p14="http://schemas.microsoft.com/office/powerpoint/2010/main" val="4145758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11</a:t>
            </a:fld>
            <a:endParaRPr lang="en-US"/>
          </a:p>
        </p:txBody>
      </p:sp>
    </p:spTree>
    <p:extLst>
      <p:ext uri="{BB962C8B-B14F-4D97-AF65-F5344CB8AC3E}">
        <p14:creationId xmlns:p14="http://schemas.microsoft.com/office/powerpoint/2010/main" val="250451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12</a:t>
            </a:fld>
            <a:endParaRPr lang="en-US"/>
          </a:p>
        </p:txBody>
      </p:sp>
    </p:spTree>
    <p:extLst>
      <p:ext uri="{BB962C8B-B14F-4D97-AF65-F5344CB8AC3E}">
        <p14:creationId xmlns:p14="http://schemas.microsoft.com/office/powerpoint/2010/main" val="193958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10/17/16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10/17/16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10/17/16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10/17/16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1.jpeg"/><Relationship Id="rId6" Type="http://schemas.openxmlformats.org/officeDocument/2006/relationships/image" Target="../media/image23.jpeg"/><Relationship Id="rId7" Type="http://schemas.openxmlformats.org/officeDocument/2006/relationships/image" Target="../media/image22.jpeg"/><Relationship Id="rId8"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jpe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7.jpe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jpeg"/><Relationship Id="rId8"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Mo’ Signal Mo’ </a:t>
            </a:r>
            <a:r>
              <a:rPr lang="en-US" sz="3600" dirty="0" err="1" smtClean="0">
                <a:solidFill>
                  <a:schemeClr val="bg1"/>
                </a:solidFill>
              </a:rPr>
              <a:t>Betta</a:t>
            </a:r>
            <a:endParaRPr lang="en-US" sz="3600" dirty="0" smtClean="0">
              <a:solidFill>
                <a:schemeClr val="bg1"/>
              </a:solidFill>
            </a:endParaRPr>
          </a:p>
          <a:p>
            <a:r>
              <a:rPr lang="en-US" sz="2400" dirty="0" smtClean="0">
                <a:solidFill>
                  <a:srgbClr val="CCFFCC"/>
                </a:solidFill>
                <a:latin typeface="+mj-lt"/>
              </a:rPr>
              <a:t>MULTI-MICROPHONE DENOISING</a:t>
            </a: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61" b="-15561"/>
          <a:stretch/>
        </p:blipFill>
        <p:spPr>
          <a:xfrm>
            <a:off x="0" y="0"/>
            <a:ext cx="12192000" cy="8121804"/>
          </a:xfrm>
          <a:prstGeom prst="rect">
            <a:avLst/>
          </a:prstGeom>
        </p:spPr>
      </p:pic>
    </p:spTree>
    <p:extLst>
      <p:ext uri="{BB962C8B-B14F-4D97-AF65-F5344CB8AC3E}">
        <p14:creationId xmlns:p14="http://schemas.microsoft.com/office/powerpoint/2010/main" val="15108250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591057"/>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1200329"/>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Coverage is important.</a:t>
            </a:r>
          </a:p>
          <a:p>
            <a:pPr algn="ctr"/>
            <a:r>
              <a:rPr lang="en-US" dirty="0" smtClean="0">
                <a:solidFill>
                  <a:schemeClr val="bg1"/>
                </a:solidFill>
              </a:rPr>
              <a:t>Diverse types of rooms.</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3" y="4897516"/>
            <a:ext cx="3721396" cy="1200329"/>
          </a:xfrm>
          <a:prstGeom prst="rect">
            <a:avLst/>
          </a:prstGeom>
          <a:noFill/>
        </p:spPr>
        <p:txBody>
          <a:bodyPr wrap="square" rtlCol="0">
            <a:spAutoFit/>
          </a:bodyPr>
          <a:lstStyle/>
          <a:p>
            <a:r>
              <a:rPr lang="en-US" sz="3600" dirty="0" err="1" smtClean="0">
                <a:solidFill>
                  <a:schemeClr val="accent3"/>
                </a:solidFill>
              </a:rPr>
              <a:t>Denoise</a:t>
            </a:r>
            <a:r>
              <a:rPr lang="en-US" sz="3600" dirty="0" smtClean="0">
                <a:solidFill>
                  <a:schemeClr val="accent3"/>
                </a:solidFill>
              </a:rPr>
              <a:t> each speaker</a:t>
            </a:r>
            <a:endParaRPr lang="en-US" sz="3600" dirty="0">
              <a:solidFill>
                <a:schemeClr val="accent3"/>
              </a:solidFill>
            </a:endParaRPr>
          </a:p>
        </p:txBody>
      </p:sp>
      <p:pic>
        <p:nvPicPr>
          <p:cNvPr id="8" name="Picture 7"/>
          <p:cNvPicPr>
            <a:picLocks noChangeAspect="1"/>
          </p:cNvPicPr>
          <p:nvPr/>
        </p:nvPicPr>
        <p:blipFill rotWithShape="1">
          <a:blip r:embed="rId6"/>
          <a:srcRect t="12852" b="22530"/>
          <a:stretch/>
        </p:blipFill>
        <p:spPr>
          <a:xfrm>
            <a:off x="-1" y="1611417"/>
            <a:ext cx="4123147" cy="2729929"/>
          </a:xfrm>
          <a:prstGeom prst="rect">
            <a:avLst/>
          </a:prstGeom>
        </p:spPr>
      </p:pic>
      <p:pic>
        <p:nvPicPr>
          <p:cNvPr id="10" name="Picture 9"/>
          <p:cNvPicPr>
            <a:picLocks noChangeAspect="1"/>
          </p:cNvPicPr>
          <p:nvPr/>
        </p:nvPicPr>
        <p:blipFill>
          <a:blip r:embed="rId7"/>
          <a:stretch>
            <a:fillRect/>
          </a:stretch>
        </p:blipFill>
        <p:spPr>
          <a:xfrm>
            <a:off x="8109791" y="1592459"/>
            <a:ext cx="4082209" cy="2748887"/>
          </a:xfrm>
          <a:prstGeom prst="rect">
            <a:avLst/>
          </a:prstGeom>
        </p:spPr>
      </p:pic>
    </p:spTree>
    <p:extLst>
      <p:ext uri="{BB962C8B-B14F-4D97-AF65-F5344CB8AC3E}">
        <p14:creationId xmlns:p14="http://schemas.microsoft.com/office/powerpoint/2010/main" val="34042127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GENERAL AND SPECIFIC 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6932" y="309530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Isolation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309530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smtClean="0"/>
                <a:t>Intrinsic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2333448"/>
            <a:ext cx="3424153" cy="523220"/>
          </a:xfrm>
          <a:prstGeom prst="rect">
            <a:avLst/>
          </a:prstGeom>
          <a:noFill/>
        </p:spPr>
        <p:txBody>
          <a:bodyPr wrap="square" rtlCol="0">
            <a:spAutoFit/>
          </a:bodyPr>
          <a:lstStyle/>
          <a:p>
            <a:pPr algn="ctr"/>
            <a:r>
              <a:rPr lang="en-US" sz="2800" dirty="0" smtClean="0">
                <a:solidFill>
                  <a:schemeClr val="accent2"/>
                </a:solidFill>
              </a:rPr>
              <a:t>SPECIFIC APPROACH</a:t>
            </a:r>
            <a:endParaRPr lang="en-US" sz="2800" dirty="0">
              <a:solidFill>
                <a:schemeClr val="accent2"/>
              </a:solidFill>
            </a:endParaRPr>
          </a:p>
        </p:txBody>
      </p:sp>
      <p:sp>
        <p:nvSpPr>
          <p:cNvPr id="51" name="TextBox 50"/>
          <p:cNvSpPr txBox="1"/>
          <p:nvPr/>
        </p:nvSpPr>
        <p:spPr>
          <a:xfrm>
            <a:off x="6986393" y="2327098"/>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351799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91499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356244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864195"/>
            <a:ext cx="919295" cy="920750"/>
          </a:xfrm>
          <a:prstGeom prst="rect">
            <a:avLst/>
          </a:prstGeom>
        </p:spPr>
      </p:pic>
      <p:sp>
        <p:nvSpPr>
          <p:cNvPr id="39" name="Rectangle 38"/>
          <p:cNvSpPr/>
          <p:nvPr/>
        </p:nvSpPr>
        <p:spPr>
          <a:xfrm>
            <a:off x="0" y="1123619"/>
            <a:ext cx="12191999" cy="83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USE MULTIPLE MICROPHONES TO ISOLATE AND DENOISE SPEAKERS</a:t>
            </a:r>
            <a:endParaRPr lang="en-US" sz="2800" dirty="0"/>
          </a:p>
        </p:txBody>
      </p:sp>
    </p:spTree>
    <p:extLst>
      <p:ext uri="{BB962C8B-B14F-4D97-AF65-F5344CB8AC3E}">
        <p14:creationId xmlns:p14="http://schemas.microsoft.com/office/powerpoint/2010/main" val="6498281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7464" b="7464"/>
          <a:stretch/>
        </p:blipFill>
        <p:spPr>
          <a:xfrm>
            <a:off x="0" y="-1270000"/>
            <a:ext cx="12192000" cy="8128000"/>
          </a:xfrm>
          <a:prstGeom prst="rect">
            <a:avLst/>
          </a:prstGeom>
        </p:spPr>
      </p:pic>
    </p:spTree>
    <p:extLst>
      <p:ext uri="{BB962C8B-B14F-4D97-AF65-F5344CB8AC3E}">
        <p14:creationId xmlns:p14="http://schemas.microsoft.com/office/powerpoint/2010/main" val="2802506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21708" y="1369126"/>
            <a:ext cx="10515600" cy="5014629"/>
          </a:xfrm>
        </p:spPr>
        <p:txBody>
          <a:bodyPr>
            <a:normAutofit fontScale="85000" lnSpcReduction="20000"/>
          </a:bodyPr>
          <a:lstStyle/>
          <a:p>
            <a:r>
              <a:rPr lang="en-US" dirty="0" smtClean="0"/>
              <a:t>Mission Impact:</a:t>
            </a:r>
          </a:p>
          <a:p>
            <a:pPr lvl="1"/>
            <a:r>
              <a:rPr lang="en-US" dirty="0" smtClean="0"/>
              <a:t>PAG: Quick sensor placement &amp; reliable data recovery</a:t>
            </a:r>
          </a:p>
          <a:p>
            <a:pPr lvl="1"/>
            <a:r>
              <a:rPr lang="en-US" dirty="0" smtClean="0"/>
              <a:t>Cheap COTS alternative that is simple and works</a:t>
            </a:r>
          </a:p>
          <a:p>
            <a:pPr lvl="1"/>
            <a:r>
              <a:rPr lang="en-US" dirty="0" smtClean="0"/>
              <a:t>Group of three CIA: Transcription, Speaker ID, Annotation</a:t>
            </a:r>
            <a:endParaRPr lang="en-US" dirty="0"/>
          </a:p>
          <a:p>
            <a:pPr lvl="1"/>
            <a:endParaRPr lang="en-US" dirty="0" smtClean="0"/>
          </a:p>
          <a:p>
            <a:pPr lvl="1"/>
            <a:endParaRPr lang="en-US" dirty="0" smtClean="0"/>
          </a:p>
          <a:p>
            <a:r>
              <a:rPr lang="en-US" dirty="0" smtClean="0"/>
              <a:t>Economic</a:t>
            </a:r>
          </a:p>
          <a:p>
            <a:r>
              <a:rPr lang="en-US" dirty="0" smtClean="0"/>
              <a:t>Operational</a:t>
            </a:r>
            <a:endParaRPr lang="en-US" dirty="0"/>
          </a:p>
          <a:p>
            <a:r>
              <a:rPr lang="en-US" dirty="0" smtClean="0"/>
              <a:t>Community &amp; Lab Impact:</a:t>
            </a:r>
          </a:p>
          <a:p>
            <a:endParaRPr lang="en-US" dirty="0" smtClean="0"/>
          </a:p>
          <a:p>
            <a:endParaRPr lang="en-US" dirty="0"/>
          </a:p>
          <a:p>
            <a:endParaRPr lang="en-US" dirty="0" smtClean="0"/>
          </a:p>
          <a:p>
            <a:r>
              <a:rPr lang="en-US" dirty="0" smtClean="0"/>
              <a:t>Ask:</a:t>
            </a:r>
          </a:p>
          <a:p>
            <a:pPr lvl="1"/>
            <a:r>
              <a:rPr lang="en-US" dirty="0" smtClean="0"/>
              <a:t>10 Microphones: $40 each</a:t>
            </a:r>
          </a:p>
          <a:p>
            <a:pPr lvl="1"/>
            <a:r>
              <a:rPr lang="en-US" dirty="0" smtClean="0"/>
              <a:t>Four man months for off-site experimentation</a:t>
            </a:r>
          </a:p>
        </p:txBody>
      </p:sp>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Relevance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83529" y="786658"/>
            <a:ext cx="5070224" cy="400110"/>
          </a:xfrm>
          <a:prstGeom prst="rect">
            <a:avLst/>
          </a:prstGeom>
          <a:noFill/>
        </p:spPr>
        <p:txBody>
          <a:bodyPr wrap="square" rtlCol="0">
            <a:spAutoFit/>
          </a:bodyPr>
          <a:lstStyle/>
          <a:p>
            <a:r>
              <a:rPr lang="en-US" sz="2000" dirty="0" smtClean="0">
                <a:solidFill>
                  <a:schemeClr val="accent2"/>
                </a:solidFill>
              </a:rPr>
              <a:t>IMPACT AND COLLABORATION AREAS</a:t>
            </a:r>
            <a:endParaRPr lang="en-US" sz="2000" dirty="0">
              <a:solidFill>
                <a:schemeClr val="accent2"/>
              </a:solidFill>
            </a:endParaRPr>
          </a:p>
        </p:txBody>
      </p:sp>
      <p:pic>
        <p:nvPicPr>
          <p:cNvPr id="2" name="Picture 1"/>
          <p:cNvPicPr>
            <a:picLocks noChangeAspect="1"/>
          </p:cNvPicPr>
          <p:nvPr/>
        </p:nvPicPr>
        <p:blipFill>
          <a:blip r:embed="rId5"/>
          <a:stretch>
            <a:fillRect/>
          </a:stretch>
        </p:blipFill>
        <p:spPr>
          <a:xfrm>
            <a:off x="3296350" y="3824465"/>
            <a:ext cx="1905000" cy="990600"/>
          </a:xfrm>
          <a:prstGeom prst="rect">
            <a:avLst/>
          </a:prstGeom>
        </p:spPr>
      </p:pic>
      <p:pic>
        <p:nvPicPr>
          <p:cNvPr id="4" name="Picture 3"/>
          <p:cNvPicPr>
            <a:picLocks noChangeAspect="1"/>
          </p:cNvPicPr>
          <p:nvPr/>
        </p:nvPicPr>
        <p:blipFill>
          <a:blip r:embed="rId6"/>
          <a:stretch>
            <a:fillRect/>
          </a:stretch>
        </p:blipFill>
        <p:spPr>
          <a:xfrm>
            <a:off x="7121615" y="3915848"/>
            <a:ext cx="1333500" cy="939800"/>
          </a:xfrm>
          <a:prstGeom prst="rect">
            <a:avLst/>
          </a:prstGeom>
        </p:spPr>
      </p:pic>
    </p:spTree>
    <p:extLst>
      <p:ext uri="{BB962C8B-B14F-4D97-AF65-F5344CB8AC3E}">
        <p14:creationId xmlns:p14="http://schemas.microsoft.com/office/powerpoint/2010/main" val="19827489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err="1" smtClean="0"/>
              <a:t>kni@iqt.org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650-690-5347</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567973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1406</TotalTime>
  <Words>1253</Words>
  <Application>Microsoft Macintosh PowerPoint</Application>
  <PresentationFormat>Custom</PresentationFormat>
  <Paragraphs>204</Paragraphs>
  <Slides>23</Slides>
  <Notes>20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Karl Ni</cp:lastModifiedBy>
  <cp:revision>183</cp:revision>
  <dcterms:created xsi:type="dcterms:W3CDTF">2016-06-17T21:01:28Z</dcterms:created>
  <dcterms:modified xsi:type="dcterms:W3CDTF">2016-10-18T00:35:52Z</dcterms:modified>
</cp:coreProperties>
</file>